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4"/>
    <p:sldMasterId id="2147483733" r:id="rId5"/>
  </p:sldMasterIdLst>
  <p:notesMasterIdLst>
    <p:notesMasterId r:id="rId40"/>
  </p:notesMasterIdLst>
  <p:sldIdLst>
    <p:sldId id="401" r:id="rId6"/>
    <p:sldId id="403" r:id="rId7"/>
    <p:sldId id="416" r:id="rId8"/>
    <p:sldId id="417" r:id="rId9"/>
    <p:sldId id="418" r:id="rId10"/>
    <p:sldId id="419" r:id="rId11"/>
    <p:sldId id="431" r:id="rId12"/>
    <p:sldId id="432" r:id="rId13"/>
    <p:sldId id="433" r:id="rId14"/>
    <p:sldId id="435" r:id="rId15"/>
    <p:sldId id="450" r:id="rId16"/>
    <p:sldId id="449" r:id="rId17"/>
    <p:sldId id="258" r:id="rId18"/>
    <p:sldId id="259" r:id="rId19"/>
    <p:sldId id="260" r:id="rId20"/>
    <p:sldId id="261" r:id="rId21"/>
    <p:sldId id="262" r:id="rId22"/>
    <p:sldId id="317" r:id="rId23"/>
    <p:sldId id="436" r:id="rId24"/>
    <p:sldId id="437" r:id="rId25"/>
    <p:sldId id="438" r:id="rId26"/>
    <p:sldId id="444" r:id="rId27"/>
    <p:sldId id="445" r:id="rId28"/>
    <p:sldId id="446" r:id="rId29"/>
    <p:sldId id="447" r:id="rId30"/>
    <p:sldId id="442" r:id="rId31"/>
    <p:sldId id="454" r:id="rId32"/>
    <p:sldId id="455" r:id="rId33"/>
    <p:sldId id="441" r:id="rId34"/>
    <p:sldId id="440" r:id="rId35"/>
    <p:sldId id="453" r:id="rId36"/>
    <p:sldId id="451" r:id="rId37"/>
    <p:sldId id="456" r:id="rId38"/>
    <p:sldId id="4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F3A7D-9E23-B91D-1306-D8AB26789D95}" v="3157" dt="2022-06-30T07:28:05.150"/>
    <p1510:client id="{ADB78874-789F-91DD-279D-9E33FDB2C2D8}" v="1037" dt="2022-06-30T15:56:57.475"/>
    <p1510:client id="{C03A1F1A-B01B-4316-B885-82918E447319}" v="167" dt="2022-06-29T22:15:44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672"/>
        <p:guide pos="7008"/>
        <p:guide orient="horz" pos="18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92D46-B78D-427E-ADF0-55F94B275A78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7F2B10-C47F-4B64-A916-870AA2D2C4BF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1, Motivations</a:t>
          </a:r>
          <a:endParaRPr lang="en-US" dirty="0"/>
        </a:p>
      </dgm:t>
    </dgm:pt>
    <dgm:pt modelId="{DC15FCCC-026A-403C-BAFE-F9064147CC73}" type="parTrans" cxnId="{F32733BC-E947-4CCB-A3A8-690DDC6A8E1E}">
      <dgm:prSet/>
      <dgm:spPr/>
      <dgm:t>
        <a:bodyPr/>
        <a:lstStyle/>
        <a:p>
          <a:endParaRPr lang="en-US"/>
        </a:p>
      </dgm:t>
    </dgm:pt>
    <dgm:pt modelId="{5306A926-E1C7-4C67-A4FF-40899A51935B}" type="sibTrans" cxnId="{F32733BC-E947-4CCB-A3A8-690DDC6A8E1E}">
      <dgm:prSet/>
      <dgm:spPr/>
      <dgm:t>
        <a:bodyPr/>
        <a:lstStyle/>
        <a:p>
          <a:endParaRPr lang="en-US"/>
        </a:p>
      </dgm:t>
    </dgm:pt>
    <dgm:pt modelId="{1C4549FC-EBEC-4795-B361-6606A79B644F}">
      <dgm:prSet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2, Features overview</a:t>
          </a:r>
          <a:endParaRPr lang="en-US" dirty="0"/>
        </a:p>
      </dgm:t>
    </dgm:pt>
    <dgm:pt modelId="{E20A87F5-95DB-48C0-9F77-FFCC022C64B6}" type="parTrans" cxnId="{637CA8C1-CC40-499A-AC15-981CC86744AA}">
      <dgm:prSet/>
      <dgm:spPr/>
      <dgm:t>
        <a:bodyPr/>
        <a:lstStyle/>
        <a:p>
          <a:endParaRPr lang="en-US"/>
        </a:p>
      </dgm:t>
    </dgm:pt>
    <dgm:pt modelId="{7153A77D-29CC-4C2A-B516-6945C14A3811}" type="sibTrans" cxnId="{637CA8C1-CC40-499A-AC15-981CC86744AA}">
      <dgm:prSet/>
      <dgm:spPr/>
      <dgm:t>
        <a:bodyPr/>
        <a:lstStyle/>
        <a:p>
          <a:endParaRPr lang="en-US"/>
        </a:p>
      </dgm:t>
    </dgm:pt>
    <dgm:pt modelId="{1D506C93-CAF0-4A2A-A1F5-ED915ABB16D7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3, Methodology</a:t>
          </a:r>
          <a:endParaRPr lang="en-US" dirty="0"/>
        </a:p>
      </dgm:t>
    </dgm:pt>
    <dgm:pt modelId="{BE2CB0C5-1BE1-4E9E-8725-0C8B41A8A792}" type="parTrans" cxnId="{7956A4BE-3AC0-4F50-8214-017E1673E074}">
      <dgm:prSet/>
      <dgm:spPr/>
      <dgm:t>
        <a:bodyPr/>
        <a:lstStyle/>
        <a:p>
          <a:endParaRPr lang="en-US"/>
        </a:p>
      </dgm:t>
    </dgm:pt>
    <dgm:pt modelId="{BF2BF07D-20CE-465B-9A9C-2FC19F864269}" type="sibTrans" cxnId="{7956A4BE-3AC0-4F50-8214-017E1673E074}">
      <dgm:prSet/>
      <dgm:spPr/>
      <dgm:t>
        <a:bodyPr/>
        <a:lstStyle/>
        <a:p>
          <a:endParaRPr lang="en-US"/>
        </a:p>
      </dgm:t>
    </dgm:pt>
    <dgm:pt modelId="{B1C2F313-02AC-402B-8F97-2E86DE32079D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 4, Models Evaluation</a:t>
          </a:r>
        </a:p>
      </dgm:t>
    </dgm:pt>
    <dgm:pt modelId="{F4DF7309-819F-4653-8092-BED5B5DC9C31}" type="parTrans" cxnId="{E3FFA74F-087C-4FDB-96CC-D5AC0FE6983B}">
      <dgm:prSet/>
      <dgm:spPr/>
    </dgm:pt>
    <dgm:pt modelId="{606A0C0E-E5AF-45CD-B6F3-1B7DFC29D16B}" type="sibTrans" cxnId="{E3FFA74F-087C-4FDB-96CC-D5AC0FE6983B}">
      <dgm:prSet/>
      <dgm:spPr/>
    </dgm:pt>
    <dgm:pt modelId="{8901E42D-DAD9-4155-8C5E-F49F775DEE78}" type="pres">
      <dgm:prSet presAssocID="{B2F92D46-B78D-427E-ADF0-55F94B275A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414012-E4F2-4691-B114-095A12631B48}" type="pres">
      <dgm:prSet presAssocID="{BC7F2B10-C47F-4B64-A916-870AA2D2C4BF}" presName="hierRoot1" presStyleCnt="0"/>
      <dgm:spPr/>
    </dgm:pt>
    <dgm:pt modelId="{B6CD8075-92C2-41BA-98AD-66B7141762EC}" type="pres">
      <dgm:prSet presAssocID="{BC7F2B10-C47F-4B64-A916-870AA2D2C4BF}" presName="composite" presStyleCnt="0"/>
      <dgm:spPr/>
    </dgm:pt>
    <dgm:pt modelId="{6C578A3D-BDBE-4391-936D-44915DCCB28E}" type="pres">
      <dgm:prSet presAssocID="{BC7F2B10-C47F-4B64-A916-870AA2D2C4BF}" presName="background" presStyleLbl="node0" presStyleIdx="0" presStyleCnt="4"/>
      <dgm:spPr/>
    </dgm:pt>
    <dgm:pt modelId="{457AE44A-E1D1-483A-BCAA-433D86BA27A3}" type="pres">
      <dgm:prSet presAssocID="{BC7F2B10-C47F-4B64-A916-870AA2D2C4BF}" presName="text" presStyleLbl="fgAcc0" presStyleIdx="0" presStyleCnt="4">
        <dgm:presLayoutVars>
          <dgm:chPref val="3"/>
        </dgm:presLayoutVars>
      </dgm:prSet>
      <dgm:spPr/>
    </dgm:pt>
    <dgm:pt modelId="{B1F55046-0EF7-47AF-9FB0-3972B0EA23C6}" type="pres">
      <dgm:prSet presAssocID="{BC7F2B10-C47F-4B64-A916-870AA2D2C4BF}" presName="hierChild2" presStyleCnt="0"/>
      <dgm:spPr/>
    </dgm:pt>
    <dgm:pt modelId="{51EE9C6D-C6E4-4178-B7DE-944724824389}" type="pres">
      <dgm:prSet presAssocID="{1C4549FC-EBEC-4795-B361-6606A79B644F}" presName="hierRoot1" presStyleCnt="0"/>
      <dgm:spPr/>
    </dgm:pt>
    <dgm:pt modelId="{C6217903-7200-4411-BAC2-7494A724ECE8}" type="pres">
      <dgm:prSet presAssocID="{1C4549FC-EBEC-4795-B361-6606A79B644F}" presName="composite" presStyleCnt="0"/>
      <dgm:spPr/>
    </dgm:pt>
    <dgm:pt modelId="{FB2CDE02-6813-45EA-9478-F7DDF4FE1CFB}" type="pres">
      <dgm:prSet presAssocID="{1C4549FC-EBEC-4795-B361-6606A79B644F}" presName="background" presStyleLbl="node0" presStyleIdx="1" presStyleCnt="4"/>
      <dgm:spPr/>
    </dgm:pt>
    <dgm:pt modelId="{9A5BFFFC-9927-4C4D-9AD5-64C8AB35A6AD}" type="pres">
      <dgm:prSet presAssocID="{1C4549FC-EBEC-4795-B361-6606A79B644F}" presName="text" presStyleLbl="fgAcc0" presStyleIdx="1" presStyleCnt="4">
        <dgm:presLayoutVars>
          <dgm:chPref val="3"/>
        </dgm:presLayoutVars>
      </dgm:prSet>
      <dgm:spPr/>
    </dgm:pt>
    <dgm:pt modelId="{F46DB35A-8CDE-45CC-BBB9-2B698C373B71}" type="pres">
      <dgm:prSet presAssocID="{1C4549FC-EBEC-4795-B361-6606A79B644F}" presName="hierChild2" presStyleCnt="0"/>
      <dgm:spPr/>
    </dgm:pt>
    <dgm:pt modelId="{EEAE1509-DBF8-4821-8236-A8832D4507ED}" type="pres">
      <dgm:prSet presAssocID="{1D506C93-CAF0-4A2A-A1F5-ED915ABB16D7}" presName="hierRoot1" presStyleCnt="0"/>
      <dgm:spPr/>
    </dgm:pt>
    <dgm:pt modelId="{521C03D3-236F-41E9-880D-C9041B638A8A}" type="pres">
      <dgm:prSet presAssocID="{1D506C93-CAF0-4A2A-A1F5-ED915ABB16D7}" presName="composite" presStyleCnt="0"/>
      <dgm:spPr/>
    </dgm:pt>
    <dgm:pt modelId="{F8BC0A6C-4690-4011-97EE-2A34B4F009E0}" type="pres">
      <dgm:prSet presAssocID="{1D506C93-CAF0-4A2A-A1F5-ED915ABB16D7}" presName="background" presStyleLbl="node0" presStyleIdx="2" presStyleCnt="4"/>
      <dgm:spPr/>
    </dgm:pt>
    <dgm:pt modelId="{F973A4C8-1809-4A75-B5E3-0F44E72C1726}" type="pres">
      <dgm:prSet presAssocID="{1D506C93-CAF0-4A2A-A1F5-ED915ABB16D7}" presName="text" presStyleLbl="fgAcc0" presStyleIdx="2" presStyleCnt="4">
        <dgm:presLayoutVars>
          <dgm:chPref val="3"/>
        </dgm:presLayoutVars>
      </dgm:prSet>
      <dgm:spPr/>
    </dgm:pt>
    <dgm:pt modelId="{7D3F51A7-ADE2-4A22-A6D4-CF0946253E56}" type="pres">
      <dgm:prSet presAssocID="{1D506C93-CAF0-4A2A-A1F5-ED915ABB16D7}" presName="hierChild2" presStyleCnt="0"/>
      <dgm:spPr/>
    </dgm:pt>
    <dgm:pt modelId="{19FB3671-1D95-4393-A2AA-0D7C0079F93E}" type="pres">
      <dgm:prSet presAssocID="{B1C2F313-02AC-402B-8F97-2E86DE32079D}" presName="hierRoot1" presStyleCnt="0"/>
      <dgm:spPr/>
    </dgm:pt>
    <dgm:pt modelId="{4E3890AA-2162-4F27-A035-F63D25B90CFF}" type="pres">
      <dgm:prSet presAssocID="{B1C2F313-02AC-402B-8F97-2E86DE32079D}" presName="composite" presStyleCnt="0"/>
      <dgm:spPr/>
    </dgm:pt>
    <dgm:pt modelId="{6C237EDF-7F97-4EA0-9B18-341338075D8D}" type="pres">
      <dgm:prSet presAssocID="{B1C2F313-02AC-402B-8F97-2E86DE32079D}" presName="background" presStyleLbl="node0" presStyleIdx="3" presStyleCnt="4"/>
      <dgm:spPr/>
    </dgm:pt>
    <dgm:pt modelId="{20F954B0-BE8A-4778-AF09-9366A568CCF3}" type="pres">
      <dgm:prSet presAssocID="{B1C2F313-02AC-402B-8F97-2E86DE32079D}" presName="text" presStyleLbl="fgAcc0" presStyleIdx="3" presStyleCnt="4">
        <dgm:presLayoutVars>
          <dgm:chPref val="3"/>
        </dgm:presLayoutVars>
      </dgm:prSet>
      <dgm:spPr/>
    </dgm:pt>
    <dgm:pt modelId="{00AAF633-FA69-44AC-A26B-D1E4B1808743}" type="pres">
      <dgm:prSet presAssocID="{B1C2F313-02AC-402B-8F97-2E86DE32079D}" presName="hierChild2" presStyleCnt="0"/>
      <dgm:spPr/>
    </dgm:pt>
  </dgm:ptLst>
  <dgm:cxnLst>
    <dgm:cxn modelId="{FE40E935-5B9D-4A83-8060-F153B53096A0}" type="presOf" srcId="{BC7F2B10-C47F-4B64-A916-870AA2D2C4BF}" destId="{457AE44A-E1D1-483A-BCAA-433D86BA27A3}" srcOrd="0" destOrd="0" presId="urn:microsoft.com/office/officeart/2005/8/layout/hierarchy1"/>
    <dgm:cxn modelId="{B505D25D-7F82-48CE-8FB1-A716C973AB8B}" type="presOf" srcId="{1D506C93-CAF0-4A2A-A1F5-ED915ABB16D7}" destId="{F973A4C8-1809-4A75-B5E3-0F44E72C1726}" srcOrd="0" destOrd="0" presId="urn:microsoft.com/office/officeart/2005/8/layout/hierarchy1"/>
    <dgm:cxn modelId="{15AB4143-AB19-480A-8E1C-F6C25232C1B4}" type="presOf" srcId="{1C4549FC-EBEC-4795-B361-6606A79B644F}" destId="{9A5BFFFC-9927-4C4D-9AD5-64C8AB35A6AD}" srcOrd="0" destOrd="0" presId="urn:microsoft.com/office/officeart/2005/8/layout/hierarchy1"/>
    <dgm:cxn modelId="{E3FFA74F-087C-4FDB-96CC-D5AC0FE6983B}" srcId="{B2F92D46-B78D-427E-ADF0-55F94B275A78}" destId="{B1C2F313-02AC-402B-8F97-2E86DE32079D}" srcOrd="3" destOrd="0" parTransId="{F4DF7309-819F-4653-8092-BED5B5DC9C31}" sibTransId="{606A0C0E-E5AF-45CD-B6F3-1B7DFC29D16B}"/>
    <dgm:cxn modelId="{7839DA58-DD4F-4A14-A81F-32E1B485B920}" type="presOf" srcId="{B1C2F313-02AC-402B-8F97-2E86DE32079D}" destId="{20F954B0-BE8A-4778-AF09-9366A568CCF3}" srcOrd="0" destOrd="0" presId="urn:microsoft.com/office/officeart/2005/8/layout/hierarchy1"/>
    <dgm:cxn modelId="{F32733BC-E947-4CCB-A3A8-690DDC6A8E1E}" srcId="{B2F92D46-B78D-427E-ADF0-55F94B275A78}" destId="{BC7F2B10-C47F-4B64-A916-870AA2D2C4BF}" srcOrd="0" destOrd="0" parTransId="{DC15FCCC-026A-403C-BAFE-F9064147CC73}" sibTransId="{5306A926-E1C7-4C67-A4FF-40899A51935B}"/>
    <dgm:cxn modelId="{7956A4BE-3AC0-4F50-8214-017E1673E074}" srcId="{B2F92D46-B78D-427E-ADF0-55F94B275A78}" destId="{1D506C93-CAF0-4A2A-A1F5-ED915ABB16D7}" srcOrd="2" destOrd="0" parTransId="{BE2CB0C5-1BE1-4E9E-8725-0C8B41A8A792}" sibTransId="{BF2BF07D-20CE-465B-9A9C-2FC19F864269}"/>
    <dgm:cxn modelId="{637CA8C1-CC40-499A-AC15-981CC86744AA}" srcId="{B2F92D46-B78D-427E-ADF0-55F94B275A78}" destId="{1C4549FC-EBEC-4795-B361-6606A79B644F}" srcOrd="1" destOrd="0" parTransId="{E20A87F5-95DB-48C0-9F77-FFCC022C64B6}" sibTransId="{7153A77D-29CC-4C2A-B516-6945C14A3811}"/>
    <dgm:cxn modelId="{EF277DD0-EAAB-466E-8587-63207C365D67}" type="presOf" srcId="{B2F92D46-B78D-427E-ADF0-55F94B275A78}" destId="{8901E42D-DAD9-4155-8C5E-F49F775DEE78}" srcOrd="0" destOrd="0" presId="urn:microsoft.com/office/officeart/2005/8/layout/hierarchy1"/>
    <dgm:cxn modelId="{59FBF7BD-F61D-4EAD-A794-FE0CCAB3B192}" type="presParOf" srcId="{8901E42D-DAD9-4155-8C5E-F49F775DEE78}" destId="{A6414012-E4F2-4691-B114-095A12631B48}" srcOrd="0" destOrd="0" presId="urn:microsoft.com/office/officeart/2005/8/layout/hierarchy1"/>
    <dgm:cxn modelId="{CBE7EB19-EC3C-4BF9-B702-6FEDE756F469}" type="presParOf" srcId="{A6414012-E4F2-4691-B114-095A12631B48}" destId="{B6CD8075-92C2-41BA-98AD-66B7141762EC}" srcOrd="0" destOrd="0" presId="urn:microsoft.com/office/officeart/2005/8/layout/hierarchy1"/>
    <dgm:cxn modelId="{FE290EBF-1EB9-4B75-9A20-FAE840489E6F}" type="presParOf" srcId="{B6CD8075-92C2-41BA-98AD-66B7141762EC}" destId="{6C578A3D-BDBE-4391-936D-44915DCCB28E}" srcOrd="0" destOrd="0" presId="urn:microsoft.com/office/officeart/2005/8/layout/hierarchy1"/>
    <dgm:cxn modelId="{7AE46C5D-E98A-45F9-957E-7C049471E8D6}" type="presParOf" srcId="{B6CD8075-92C2-41BA-98AD-66B7141762EC}" destId="{457AE44A-E1D1-483A-BCAA-433D86BA27A3}" srcOrd="1" destOrd="0" presId="urn:microsoft.com/office/officeart/2005/8/layout/hierarchy1"/>
    <dgm:cxn modelId="{53895526-80FA-4E1B-BA2A-7C08D06AFE1A}" type="presParOf" srcId="{A6414012-E4F2-4691-B114-095A12631B48}" destId="{B1F55046-0EF7-47AF-9FB0-3972B0EA23C6}" srcOrd="1" destOrd="0" presId="urn:microsoft.com/office/officeart/2005/8/layout/hierarchy1"/>
    <dgm:cxn modelId="{B5997ABD-CEAE-4FB5-895F-4E0FA3A5637A}" type="presParOf" srcId="{8901E42D-DAD9-4155-8C5E-F49F775DEE78}" destId="{51EE9C6D-C6E4-4178-B7DE-944724824389}" srcOrd="1" destOrd="0" presId="urn:microsoft.com/office/officeart/2005/8/layout/hierarchy1"/>
    <dgm:cxn modelId="{0AD711F5-70CB-42D5-B1B7-A9536D330EED}" type="presParOf" srcId="{51EE9C6D-C6E4-4178-B7DE-944724824389}" destId="{C6217903-7200-4411-BAC2-7494A724ECE8}" srcOrd="0" destOrd="0" presId="urn:microsoft.com/office/officeart/2005/8/layout/hierarchy1"/>
    <dgm:cxn modelId="{3333F11B-03D6-44EC-AC53-67F2C40330D2}" type="presParOf" srcId="{C6217903-7200-4411-BAC2-7494A724ECE8}" destId="{FB2CDE02-6813-45EA-9478-F7DDF4FE1CFB}" srcOrd="0" destOrd="0" presId="urn:microsoft.com/office/officeart/2005/8/layout/hierarchy1"/>
    <dgm:cxn modelId="{855C8928-C014-4DBB-BBF1-EF1CEA265952}" type="presParOf" srcId="{C6217903-7200-4411-BAC2-7494A724ECE8}" destId="{9A5BFFFC-9927-4C4D-9AD5-64C8AB35A6AD}" srcOrd="1" destOrd="0" presId="urn:microsoft.com/office/officeart/2005/8/layout/hierarchy1"/>
    <dgm:cxn modelId="{10FD6871-F900-46AD-BC2D-836CC4069DC7}" type="presParOf" srcId="{51EE9C6D-C6E4-4178-B7DE-944724824389}" destId="{F46DB35A-8CDE-45CC-BBB9-2B698C373B71}" srcOrd="1" destOrd="0" presId="urn:microsoft.com/office/officeart/2005/8/layout/hierarchy1"/>
    <dgm:cxn modelId="{ADDFAA91-13A6-4889-97CA-BC09EF1473D8}" type="presParOf" srcId="{8901E42D-DAD9-4155-8C5E-F49F775DEE78}" destId="{EEAE1509-DBF8-4821-8236-A8832D4507ED}" srcOrd="2" destOrd="0" presId="urn:microsoft.com/office/officeart/2005/8/layout/hierarchy1"/>
    <dgm:cxn modelId="{D1E3C7EB-14DB-4F94-BFC7-523FE659C841}" type="presParOf" srcId="{EEAE1509-DBF8-4821-8236-A8832D4507ED}" destId="{521C03D3-236F-41E9-880D-C9041B638A8A}" srcOrd="0" destOrd="0" presId="urn:microsoft.com/office/officeart/2005/8/layout/hierarchy1"/>
    <dgm:cxn modelId="{5B22FBF7-BB15-481A-938D-2AE5140EB6C5}" type="presParOf" srcId="{521C03D3-236F-41E9-880D-C9041B638A8A}" destId="{F8BC0A6C-4690-4011-97EE-2A34B4F009E0}" srcOrd="0" destOrd="0" presId="urn:microsoft.com/office/officeart/2005/8/layout/hierarchy1"/>
    <dgm:cxn modelId="{31A11235-CF83-486D-B263-6FE3F600521A}" type="presParOf" srcId="{521C03D3-236F-41E9-880D-C9041B638A8A}" destId="{F973A4C8-1809-4A75-B5E3-0F44E72C1726}" srcOrd="1" destOrd="0" presId="urn:microsoft.com/office/officeart/2005/8/layout/hierarchy1"/>
    <dgm:cxn modelId="{08CB2334-55D2-48E5-BE9A-01DC5CBC17ED}" type="presParOf" srcId="{EEAE1509-DBF8-4821-8236-A8832D4507ED}" destId="{7D3F51A7-ADE2-4A22-A6D4-CF0946253E56}" srcOrd="1" destOrd="0" presId="urn:microsoft.com/office/officeart/2005/8/layout/hierarchy1"/>
    <dgm:cxn modelId="{33DE44E2-4FBD-4C09-8E1C-0AA5548734C4}" type="presParOf" srcId="{8901E42D-DAD9-4155-8C5E-F49F775DEE78}" destId="{19FB3671-1D95-4393-A2AA-0D7C0079F93E}" srcOrd="3" destOrd="0" presId="urn:microsoft.com/office/officeart/2005/8/layout/hierarchy1"/>
    <dgm:cxn modelId="{28C86B84-5A66-44FB-BC6F-59D8C1ECFCFB}" type="presParOf" srcId="{19FB3671-1D95-4393-A2AA-0D7C0079F93E}" destId="{4E3890AA-2162-4F27-A035-F63D25B90CFF}" srcOrd="0" destOrd="0" presId="urn:microsoft.com/office/officeart/2005/8/layout/hierarchy1"/>
    <dgm:cxn modelId="{F7DAFCB0-B474-440A-A6D6-FED51A10384C}" type="presParOf" srcId="{4E3890AA-2162-4F27-A035-F63D25B90CFF}" destId="{6C237EDF-7F97-4EA0-9B18-341338075D8D}" srcOrd="0" destOrd="0" presId="urn:microsoft.com/office/officeart/2005/8/layout/hierarchy1"/>
    <dgm:cxn modelId="{A4988D5E-88E1-443F-95DD-00D3ABF69E12}" type="presParOf" srcId="{4E3890AA-2162-4F27-A035-F63D25B90CFF}" destId="{20F954B0-BE8A-4778-AF09-9366A568CCF3}" srcOrd="1" destOrd="0" presId="urn:microsoft.com/office/officeart/2005/8/layout/hierarchy1"/>
    <dgm:cxn modelId="{6E5E117D-8A2E-42B9-876D-1794503C1749}" type="presParOf" srcId="{19FB3671-1D95-4393-A2AA-0D7C0079F93E}" destId="{00AAF633-FA69-44AC-A26B-D1E4B18087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78A3D-BDBE-4391-936D-44915DCCB28E}">
      <dsp:nvSpPr>
        <dsp:cNvPr id="0" name=""/>
        <dsp:cNvSpPr/>
      </dsp:nvSpPr>
      <dsp:spPr>
        <a:xfrm>
          <a:off x="2888" y="1337176"/>
          <a:ext cx="2062133" cy="1309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7AE44A-E1D1-483A-BCAA-433D86BA27A3}">
      <dsp:nvSpPr>
        <dsp:cNvPr id="0" name=""/>
        <dsp:cNvSpPr/>
      </dsp:nvSpPr>
      <dsp:spPr>
        <a:xfrm>
          <a:off x="232014" y="1554846"/>
          <a:ext cx="2062133" cy="1309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Schoolbook" panose="02040604050505020304"/>
            </a:rPr>
            <a:t>1, Motivations</a:t>
          </a:r>
          <a:endParaRPr lang="en-US" sz="2000" kern="1200" dirty="0"/>
        </a:p>
      </dsp:txBody>
      <dsp:txXfrm>
        <a:off x="270367" y="1593199"/>
        <a:ext cx="1985427" cy="1232748"/>
      </dsp:txXfrm>
    </dsp:sp>
    <dsp:sp modelId="{FB2CDE02-6813-45EA-9478-F7DDF4FE1CFB}">
      <dsp:nvSpPr>
        <dsp:cNvPr id="0" name=""/>
        <dsp:cNvSpPr/>
      </dsp:nvSpPr>
      <dsp:spPr>
        <a:xfrm>
          <a:off x="2523273" y="1337176"/>
          <a:ext cx="2062133" cy="1309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5BFFFC-9927-4C4D-9AD5-64C8AB35A6AD}">
      <dsp:nvSpPr>
        <dsp:cNvPr id="0" name=""/>
        <dsp:cNvSpPr/>
      </dsp:nvSpPr>
      <dsp:spPr>
        <a:xfrm>
          <a:off x="2752399" y="1554846"/>
          <a:ext cx="2062133" cy="1309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Schoolbook" panose="02040604050505020304"/>
            </a:rPr>
            <a:t>2, Features overview</a:t>
          </a:r>
          <a:endParaRPr lang="en-US" sz="2000" kern="1200" dirty="0"/>
        </a:p>
      </dsp:txBody>
      <dsp:txXfrm>
        <a:off x="2790752" y="1593199"/>
        <a:ext cx="1985427" cy="1232748"/>
      </dsp:txXfrm>
    </dsp:sp>
    <dsp:sp modelId="{F8BC0A6C-4690-4011-97EE-2A34B4F009E0}">
      <dsp:nvSpPr>
        <dsp:cNvPr id="0" name=""/>
        <dsp:cNvSpPr/>
      </dsp:nvSpPr>
      <dsp:spPr>
        <a:xfrm>
          <a:off x="5043658" y="1337176"/>
          <a:ext cx="2062133" cy="1309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73A4C8-1809-4A75-B5E3-0F44E72C1726}">
      <dsp:nvSpPr>
        <dsp:cNvPr id="0" name=""/>
        <dsp:cNvSpPr/>
      </dsp:nvSpPr>
      <dsp:spPr>
        <a:xfrm>
          <a:off x="5272784" y="1554846"/>
          <a:ext cx="2062133" cy="1309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Schoolbook" panose="02040604050505020304"/>
            </a:rPr>
            <a:t>3, Methodology</a:t>
          </a:r>
          <a:endParaRPr lang="en-US" sz="2000" kern="1200" dirty="0"/>
        </a:p>
      </dsp:txBody>
      <dsp:txXfrm>
        <a:off x="5311137" y="1593199"/>
        <a:ext cx="1985427" cy="1232748"/>
      </dsp:txXfrm>
    </dsp:sp>
    <dsp:sp modelId="{6C237EDF-7F97-4EA0-9B18-341338075D8D}">
      <dsp:nvSpPr>
        <dsp:cNvPr id="0" name=""/>
        <dsp:cNvSpPr/>
      </dsp:nvSpPr>
      <dsp:spPr>
        <a:xfrm>
          <a:off x="7564043" y="1337176"/>
          <a:ext cx="2062133" cy="1309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F954B0-BE8A-4778-AF09-9366A568CCF3}">
      <dsp:nvSpPr>
        <dsp:cNvPr id="0" name=""/>
        <dsp:cNvSpPr/>
      </dsp:nvSpPr>
      <dsp:spPr>
        <a:xfrm>
          <a:off x="7793169" y="1554846"/>
          <a:ext cx="2062133" cy="13094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Schoolbook" panose="02040604050505020304"/>
            </a:rPr>
            <a:t> 4, Models Evaluation</a:t>
          </a:r>
        </a:p>
      </dsp:txBody>
      <dsp:txXfrm>
        <a:off x="7831522" y="1593199"/>
        <a:ext cx="1985427" cy="1232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779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3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7226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22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77005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274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642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897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4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31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9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6708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3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7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5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1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google.com/presentation/d/12oUP2g7gqpPBdZcmzuqH8_ttnzosOKA2cZKbOFJyPKU/edit#slide=id.g73ebe5debd_0_2139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google.com/presentation/d/12oUP2g7gqpPBdZcmzuqH8_ttnzosOKA2cZKbOFJyPKU/edit#slide=id.g73ebe5debd_0_2139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Cityscape against on daylight">
            <a:extLst>
              <a:ext uri="{FF2B5EF4-FFF2-40B4-BE49-F238E27FC236}">
                <a16:creationId xmlns:a16="http://schemas.microsoft.com/office/drawing/2014/main" id="{851A02DA-FE82-D463-D05B-05CF3C082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33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sz="4800"/>
              <a:t>Montreal </a:t>
            </a:r>
            <a:r>
              <a:rPr lang="en-US" sz="4800">
                <a:ea typeface="+mj-lt"/>
                <a:cs typeface="+mj-lt"/>
              </a:rPr>
              <a:t>Road Accidents Study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By Asphalt Detectives ( Khaled Fouda, </a:t>
            </a:r>
            <a:r>
              <a:rPr lang="en-US" err="1">
                <a:solidFill>
                  <a:schemeClr val="tx1"/>
                </a:solidFill>
              </a:rPr>
              <a:t>Chaohua</a:t>
            </a:r>
            <a:r>
              <a:rPr lang="en-US">
                <a:solidFill>
                  <a:schemeClr val="tx1"/>
                </a:solidFill>
              </a:rPr>
              <a:t> Chen) 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Location Variables</a:t>
            </a:r>
            <a:br>
              <a:rPr lang="en-US" sz="3200" b="1"/>
            </a:br>
            <a:br>
              <a:rPr lang="en-US" sz="3200" b="1"/>
            </a:b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-Longitude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-Latitude</a:t>
            </a:r>
            <a:br>
              <a:rPr lang="en-US" sz="2000" b="1"/>
            </a:br>
            <a:endParaRPr lang="en-US" sz="2000" b="1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D8B01D-DAC4-9829-D5AC-1191FAF0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86" y="2275085"/>
            <a:ext cx="5916459" cy="4207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17BD83-9AA8-E9D1-CD1E-F3B6055C74DD}"/>
              </a:ext>
            </a:extLst>
          </p:cNvPr>
          <p:cNvSpPr txBox="1"/>
          <p:nvPr/>
        </p:nvSpPr>
        <p:spPr>
          <a:xfrm>
            <a:off x="4724400" y="643003"/>
            <a:ext cx="38705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Regions: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Ville Marie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Le Plateau-Mont-Royal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Aggregate Data</a:t>
            </a:r>
            <a:br>
              <a:rPr lang="en-US" sz="3200" b="1"/>
            </a:br>
            <a:br>
              <a:rPr lang="en-US" sz="3200" b="1"/>
            </a:br>
            <a:endParaRPr lang="en-US" sz="2000" b="1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7BD83-9AA8-E9D1-CD1E-F3B6055C74DD}"/>
              </a:ext>
            </a:extLst>
          </p:cNvPr>
          <p:cNvSpPr txBox="1"/>
          <p:nvPr/>
        </p:nvSpPr>
        <p:spPr>
          <a:xfrm>
            <a:off x="4724400" y="643003"/>
            <a:ext cx="638618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-</a:t>
            </a:r>
            <a:r>
              <a:rPr lang="en-US">
                <a:ea typeface="+mn-lt"/>
                <a:cs typeface="+mn-lt"/>
              </a:rPr>
              <a:t>Car collisions + Weather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-Time series format by days: from 2012-01-01 to 2020-12-31</a:t>
            </a:r>
            <a:endParaRPr lang="en-US"/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-Has 56 features 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e.g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 counts of Victims, counts of surface conditions,</a:t>
            </a:r>
            <a:r>
              <a:rPr lang="en-US">
                <a:solidFill>
                  <a:srgbClr val="000000"/>
                </a:solidFill>
              </a:rPr>
              <a:t> counts of Illumination  </a:t>
            </a:r>
            <a:r>
              <a:rPr lang="en-US">
                <a:solidFill>
                  <a:schemeClr val="bg1"/>
                </a:solidFill>
              </a:rPr>
              <a:t>2f</a:t>
            </a:r>
          </a:p>
          <a:p>
            <a:r>
              <a:rPr lang="en-US">
                <a:solidFill>
                  <a:schemeClr val="bg1"/>
                </a:solidFill>
              </a:rPr>
              <a:t>-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78A83FB-4622-D0E7-E9C9-42DF3BFE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39865"/>
            <a:ext cx="5697254" cy="37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9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The number one painted on a blue wall">
            <a:extLst>
              <a:ext uri="{FF2B5EF4-FFF2-40B4-BE49-F238E27FC236}">
                <a16:creationId xmlns:a16="http://schemas.microsoft.com/office/drawing/2014/main" id="{7D3AC87D-A4BA-5971-C805-D870CCE23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315" r="-2" b="984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9" y="1113856"/>
            <a:ext cx="11088456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85000"/>
              </a:lnSpc>
            </a:pPr>
            <a:br>
              <a:rPr lang="en-US" sz="7200"/>
            </a:br>
            <a:r>
              <a:rPr lang="en-US" sz="7200"/>
              <a:t>III. Methodology</a:t>
            </a:r>
            <a:br>
              <a:rPr lang="en-US" sz="7200"/>
            </a:br>
            <a:br>
              <a:rPr lang="en-US" sz="7200"/>
            </a:br>
            <a:r>
              <a:rPr lang="en-US" sz="1600"/>
              <a:t>-</a:t>
            </a:r>
            <a:r>
              <a:rPr lang="en-US" sz="2000">
                <a:ea typeface="+mj-lt"/>
                <a:cs typeface="+mj-lt"/>
              </a:rPr>
              <a:t>Multi-Seasonality-Trend Decomposition Using Losses (STL) and Ridge Regression</a:t>
            </a:r>
            <a:br>
              <a:rPr lang="en-US" sz="2000">
                <a:ea typeface="+mj-lt"/>
                <a:cs typeface="+mj-lt"/>
              </a:rPr>
            </a:br>
            <a:br>
              <a:rPr lang="en-US" sz="2000">
                <a:ea typeface="+mj-lt"/>
                <a:cs typeface="+mj-lt"/>
              </a:rPr>
            </a:br>
            <a:r>
              <a:rPr lang="en-US" sz="2000"/>
              <a:t>-Recurrent Neural Networks – Long short-term memory (LSTM) : </a:t>
            </a:r>
            <a:r>
              <a:rPr lang="en-US" sz="2000">
                <a:ea typeface="+mj-lt"/>
                <a:cs typeface="+mj-lt"/>
              </a:rPr>
              <a:t>Multivariate</a:t>
            </a:r>
            <a:r>
              <a:rPr lang="en-US" sz="2000"/>
              <a:t> &amp; Univariate</a:t>
            </a:r>
            <a:endParaRPr lang="en-US" sz="2000" cap="all"/>
          </a:p>
        </p:txBody>
      </p:sp>
    </p:spTree>
    <p:extLst>
      <p:ext uri="{BB962C8B-B14F-4D97-AF65-F5344CB8AC3E}">
        <p14:creationId xmlns:p14="http://schemas.microsoft.com/office/powerpoint/2010/main" val="4015694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identsPerYear1">
            <a:extLst>
              <a:ext uri="{FF2B5EF4-FFF2-40B4-BE49-F238E27FC236}">
                <a16:creationId xmlns:a16="http://schemas.microsoft.com/office/drawing/2014/main" id="{751CAD32-4C34-1E3F-E6A7-D1EC56C29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11280710" cy="4152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F2B8BC-80C6-A46B-0955-E4D5F0319C07}"/>
              </a:ext>
            </a:extLst>
          </p:cNvPr>
          <p:cNvSpPr txBox="1">
            <a:spLocks/>
          </p:cNvSpPr>
          <p:nvPr/>
        </p:nvSpPr>
        <p:spPr>
          <a:xfrm>
            <a:off x="1744522" y="179236"/>
            <a:ext cx="7791666" cy="7724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Number of Accidents per year</a:t>
            </a:r>
          </a:p>
        </p:txBody>
      </p:sp>
    </p:spTree>
    <p:extLst>
      <p:ext uri="{BB962C8B-B14F-4D97-AF65-F5344CB8AC3E}">
        <p14:creationId xmlns:p14="http://schemas.microsoft.com/office/powerpoint/2010/main" val="368787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identsPerYear2">
            <a:extLst>
              <a:ext uri="{FF2B5EF4-FFF2-40B4-BE49-F238E27FC236}">
                <a16:creationId xmlns:a16="http://schemas.microsoft.com/office/drawing/2014/main" id="{5BED2707-7094-0920-0748-A468FE59D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1127138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identsPerYear3">
            <a:extLst>
              <a:ext uri="{FF2B5EF4-FFF2-40B4-BE49-F238E27FC236}">
                <a16:creationId xmlns:a16="http://schemas.microsoft.com/office/drawing/2014/main" id="{16CA9C55-29F3-0C03-15C7-D063E93313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1129937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identsPerYear4">
            <a:extLst>
              <a:ext uri="{FF2B5EF4-FFF2-40B4-BE49-F238E27FC236}">
                <a16:creationId xmlns:a16="http://schemas.microsoft.com/office/drawing/2014/main" id="{BDB71A24-265E-E72D-A716-7D80AEA222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1129004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identsPerYear5">
            <a:extLst>
              <a:ext uri="{FF2B5EF4-FFF2-40B4-BE49-F238E27FC236}">
                <a16:creationId xmlns:a16="http://schemas.microsoft.com/office/drawing/2014/main" id="{D8312928-4A20-9582-9779-5C6F30E22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1127138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8B3-DB71-3389-F85E-F232BC21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910" y="134538"/>
            <a:ext cx="6308099" cy="646331"/>
          </a:xfrm>
        </p:spPr>
        <p:txBody>
          <a:bodyPr>
            <a:normAutofit fontScale="90000"/>
          </a:bodyPr>
          <a:lstStyle/>
          <a:p>
            <a:r>
              <a:rPr lang="en-CA"/>
              <a:t>Injury type by year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87CA1A6-CEBF-18C6-7ACE-53B18636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2284192"/>
            <a:ext cx="11272881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B55F4-8DCD-F182-E65B-A0A0B9658B13}"/>
              </a:ext>
            </a:extLst>
          </p:cNvPr>
          <p:cNvSpPr txBox="1"/>
          <p:nvPr/>
        </p:nvSpPr>
        <p:spPr>
          <a:xfrm>
            <a:off x="813692" y="1371222"/>
            <a:ext cx="979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/>
              <a:t>Although we’re witnessing a decrease of the total number of accidents each year, we observe an increase in the number of deaths and severe injuries</a:t>
            </a:r>
          </a:p>
        </p:txBody>
      </p:sp>
    </p:spTree>
    <p:extLst>
      <p:ext uri="{BB962C8B-B14F-4D97-AF65-F5344CB8AC3E}">
        <p14:creationId xmlns:p14="http://schemas.microsoft.com/office/powerpoint/2010/main" val="875020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95309CB0-6833-EB28-E0F2-E631D82E5E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4318" y="-1472682"/>
            <a:ext cx="5054082" cy="50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65B5A0B-F037-793A-250C-196B84DCE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33461" y="3276599"/>
            <a:ext cx="2114939" cy="21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2E721-91F3-A45A-AECC-5199C912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482"/>
            <a:ext cx="11293819" cy="487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7D30E-F5D9-035E-0265-3E07A9E9583D}"/>
              </a:ext>
            </a:extLst>
          </p:cNvPr>
          <p:cNvSpPr txBox="1"/>
          <p:nvPr/>
        </p:nvSpPr>
        <p:spPr>
          <a:xfrm>
            <a:off x="951722" y="326571"/>
            <a:ext cx="7968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Objective: </a:t>
            </a:r>
          </a:p>
          <a:p>
            <a:r>
              <a:rPr lang="en-CA"/>
              <a:t> - Model and Forecast the number of accidents per day using weather and road conditions data.</a:t>
            </a:r>
          </a:p>
          <a:p>
            <a:r>
              <a:rPr lang="en-CA"/>
              <a:t>Input: past weather and road conditions and accident data</a:t>
            </a:r>
          </a:p>
          <a:p>
            <a:r>
              <a:rPr lang="en-CA"/>
              <a:t>Output: Number of accidents happening tomorrow</a:t>
            </a:r>
          </a:p>
        </p:txBody>
      </p:sp>
    </p:spTree>
    <p:extLst>
      <p:ext uri="{BB962C8B-B14F-4D97-AF65-F5344CB8AC3E}">
        <p14:creationId xmlns:p14="http://schemas.microsoft.com/office/powerpoint/2010/main" val="166330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id="{733F51B0-C58E-8FCA-12F5-5B4D8A4B32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42233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3EB40-0BAC-6389-21FF-E44953EE665B}"/>
              </a:ext>
            </a:extLst>
          </p:cNvPr>
          <p:cNvSpPr txBox="1"/>
          <p:nvPr/>
        </p:nvSpPr>
        <p:spPr>
          <a:xfrm>
            <a:off x="746449" y="326571"/>
            <a:ext cx="6036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- Step 1: Time-Series Analysis</a:t>
            </a:r>
          </a:p>
          <a:p>
            <a:pPr marL="285750" indent="-285750">
              <a:buFontTx/>
              <a:buChar char="-"/>
            </a:pPr>
            <a:r>
              <a:rPr lang="en-CA"/>
              <a:t>Daily data with a 365/366 seasonality period</a:t>
            </a:r>
          </a:p>
          <a:p>
            <a:pPr marL="285750" indent="-285750">
              <a:buFontTx/>
              <a:buChar char="-"/>
            </a:pPr>
            <a:r>
              <a:rPr lang="en-CA"/>
              <a:t>ARIMA models require periods less than 255</a:t>
            </a:r>
          </a:p>
          <a:p>
            <a:pPr marL="285750" indent="-285750">
              <a:buFontTx/>
              <a:buChar char="-"/>
            </a:pPr>
            <a:r>
              <a:rPr lang="en-CA"/>
              <a:t>Our data have multiple seasonality periods.</a:t>
            </a:r>
          </a:p>
          <a:p>
            <a:pPr marL="285750" indent="-285750">
              <a:buFontTx/>
              <a:buChar char="-"/>
            </a:pPr>
            <a:r>
              <a:rPr lang="en-CA"/>
              <a:t>MSTL model allows us to define multiple seasonality periods.</a:t>
            </a:r>
          </a:p>
          <a:p>
            <a:pPr marL="285750" indent="-285750">
              <a:buFontTx/>
              <a:buChar char="-"/>
            </a:pP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3B1DC-97FF-CFAF-710E-E7551EF09DAC}"/>
                  </a:ext>
                </a:extLst>
              </p:cNvPr>
              <p:cNvSpPr txBox="1"/>
              <p:nvPr/>
            </p:nvSpPr>
            <p:spPr>
              <a:xfrm>
                <a:off x="1604864" y="2932916"/>
                <a:ext cx="6503437" cy="63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𝑇𝑟𝑒𝑛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𝑝𝑒𝑟𝑖𝑜𝑑𝑠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𝑆𝑒𝑎𝑠𝑜𝑛𝑎𝑙𝑖𝑡</m:t>
                          </m:r>
                          <m:sSubSup>
                            <m:sSubSup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nary>
                      <m:r>
                        <a:rPr lang="en-CA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𝑅𝑒𝑠𝑖𝑑𝑢𝑎𝑙𝑠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3B1DC-97FF-CFAF-710E-E7551EF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864" y="2932916"/>
                <a:ext cx="6503437" cy="634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45F034-1E68-0B7D-CB77-427F8CA922CD}"/>
              </a:ext>
            </a:extLst>
          </p:cNvPr>
          <p:cNvSpPr txBox="1"/>
          <p:nvPr/>
        </p:nvSpPr>
        <p:spPr>
          <a:xfrm>
            <a:off x="905069" y="4142790"/>
            <a:ext cx="8658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- Multi-seasonality-trend model with loess  applies linear filters to extract trends and seasonality.</a:t>
            </a:r>
          </a:p>
          <a:p>
            <a:pPr marL="285750" indent="-285750">
              <a:buFontTx/>
              <a:buChar char="-"/>
            </a:pPr>
            <a:r>
              <a:rPr lang="en-CA"/>
              <a:t>We selected seasonality periods of 28, 362, 363, 264, 365, 366</a:t>
            </a:r>
          </a:p>
          <a:p>
            <a:pPr marL="285750" indent="-285750">
              <a:buFontTx/>
              <a:buChar char="-"/>
            </a:pPr>
            <a:r>
              <a:rPr lang="en-CA"/>
              <a:t>81% of variability was reduced by subtracting the trend and seasonality terms.</a:t>
            </a:r>
          </a:p>
          <a:p>
            <a:pPr marL="285750" indent="-285750">
              <a:buFontTx/>
              <a:buChar char="-"/>
            </a:pPr>
            <a:r>
              <a:rPr lang="en-CA"/>
              <a:t>We aim to explain the variance of the residuals by applying a regression model to them.</a:t>
            </a:r>
          </a:p>
          <a:p>
            <a:pPr marL="285750" indent="-285750">
              <a:buFontTx/>
              <a:buChar char="-"/>
            </a:pPr>
            <a:r>
              <a:rPr lang="en-CA"/>
              <a:t>Finally, we aim to predict the three terms (Trend, Seasonality, Residuals) for future values.</a:t>
            </a:r>
          </a:p>
        </p:txBody>
      </p:sp>
    </p:spTree>
    <p:extLst>
      <p:ext uri="{BB962C8B-B14F-4D97-AF65-F5344CB8AC3E}">
        <p14:creationId xmlns:p14="http://schemas.microsoft.com/office/powerpoint/2010/main" val="313177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73390-3C54-5D39-91B6-45787D2EDDBD}"/>
              </a:ext>
            </a:extLst>
          </p:cNvPr>
          <p:cNvSpPr txBox="1"/>
          <p:nvPr/>
        </p:nvSpPr>
        <p:spPr>
          <a:xfrm>
            <a:off x="4152122" y="270588"/>
            <a:ext cx="283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/>
              <a:t>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A192-7DD1-2253-7E56-A2B6AB33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75" y="1205229"/>
            <a:ext cx="19819760" cy="960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14BA3-8D74-7FB5-A4BB-D2C33341EFC3}"/>
              </a:ext>
            </a:extLst>
          </p:cNvPr>
          <p:cNvSpPr txBox="1"/>
          <p:nvPr/>
        </p:nvSpPr>
        <p:spPr>
          <a:xfrm>
            <a:off x="912613" y="198130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Where t is a time counter that starts on 2012-01-01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4C545-C8CB-8AD6-D665-BFCF1526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0637"/>
            <a:ext cx="11201400" cy="46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73390-3C54-5D39-91B6-45787D2EDDBD}"/>
              </a:ext>
            </a:extLst>
          </p:cNvPr>
          <p:cNvSpPr txBox="1"/>
          <p:nvPr/>
        </p:nvSpPr>
        <p:spPr>
          <a:xfrm>
            <a:off x="4123547" y="4744"/>
            <a:ext cx="283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/>
              <a:t>Seasonality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8D6E4-05B7-A2B4-386E-EE64CB75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58" y="669353"/>
            <a:ext cx="9717283" cy="458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53E7B3-8617-8F18-77DD-27EBF913C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8" y="944305"/>
            <a:ext cx="11108958" cy="59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2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73390-3C54-5D39-91B6-45787D2EDDBD}"/>
              </a:ext>
            </a:extLst>
          </p:cNvPr>
          <p:cNvSpPr txBox="1"/>
          <p:nvPr/>
        </p:nvSpPr>
        <p:spPr>
          <a:xfrm>
            <a:off x="4152122" y="270588"/>
            <a:ext cx="283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/>
              <a:t>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14BA3-8D74-7FB5-A4BB-D2C33341EFC3}"/>
              </a:ext>
            </a:extLst>
          </p:cNvPr>
          <p:cNvSpPr txBox="1"/>
          <p:nvPr/>
        </p:nvSpPr>
        <p:spPr>
          <a:xfrm>
            <a:off x="2097601" y="1001590"/>
            <a:ext cx="607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- 81% reduction in variance.</a:t>
            </a:r>
          </a:p>
          <a:p>
            <a:r>
              <a:rPr lang="en-CA"/>
              <a:t>- Has a zero mean but suffer from autocorrelation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8731-772F-44F7-0BE2-E215BD26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60" y="1647921"/>
            <a:ext cx="10452289" cy="54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73390-3C54-5D39-91B6-45787D2EDDBD}"/>
              </a:ext>
            </a:extLst>
          </p:cNvPr>
          <p:cNvSpPr txBox="1"/>
          <p:nvPr/>
        </p:nvSpPr>
        <p:spPr>
          <a:xfrm>
            <a:off x="3328598" y="194388"/>
            <a:ext cx="5534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/>
              <a:t>Modelling the 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14BA3-8D74-7FB5-A4BB-D2C33341EFC3}"/>
              </a:ext>
            </a:extLst>
          </p:cNvPr>
          <p:cNvSpPr txBox="1"/>
          <p:nvPr/>
        </p:nvSpPr>
        <p:spPr>
          <a:xfrm>
            <a:off x="2097600" y="1001590"/>
            <a:ext cx="85322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- For a day t,</a:t>
            </a:r>
          </a:p>
          <a:p>
            <a:r>
              <a:rPr lang="en-CA"/>
              <a:t> 	- the response is the residual at day t, t</a:t>
            </a:r>
          </a:p>
          <a:p>
            <a:r>
              <a:rPr lang="en-CA"/>
              <a:t> 	- the predictors are the weather and road features for days  t-3 to t-1  	as well as the residuals for days t-3 to t-1.</a:t>
            </a:r>
          </a:p>
          <a:p>
            <a:r>
              <a:rPr lang="en-CA"/>
              <a:t>- Note that we didn’t use any features of the day t since they haven’t been observed yet.</a:t>
            </a:r>
          </a:p>
          <a:p>
            <a:pPr marL="285750" indent="-285750">
              <a:buFontTx/>
              <a:buChar char="-"/>
            </a:pPr>
            <a:r>
              <a:rPr lang="en-CA"/>
              <a:t>Data was divided into a training set (70%) and a test set (30%)</a:t>
            </a:r>
          </a:p>
          <a:p>
            <a:pPr marL="285750" indent="-285750">
              <a:buFontTx/>
              <a:buChar char="-"/>
            </a:pPr>
            <a:r>
              <a:rPr lang="en-CA"/>
              <a:t>Number of features including the lags is 464.</a:t>
            </a:r>
          </a:p>
          <a:p>
            <a:endParaRPr lang="en-CA"/>
          </a:p>
          <a:p>
            <a:r>
              <a:rPr lang="en-CA" b="1"/>
              <a:t>Ridge Regression: </a:t>
            </a:r>
          </a:p>
          <a:p>
            <a:endParaRPr lang="en-CA" b="1"/>
          </a:p>
          <a:p>
            <a:r>
              <a:rPr lang="en-CA" b="1"/>
              <a:t>- </a:t>
            </a:r>
            <a:r>
              <a:rPr lang="en-CA"/>
              <a:t>A regression model with L2 regularization penalty.</a:t>
            </a:r>
            <a:endParaRPr lang="en-CA" b="1"/>
          </a:p>
          <a:p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1834449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73390-3C54-5D39-91B6-45787D2EDDBD}"/>
              </a:ext>
            </a:extLst>
          </p:cNvPr>
          <p:cNvSpPr txBox="1"/>
          <p:nvPr/>
        </p:nvSpPr>
        <p:spPr>
          <a:xfrm>
            <a:off x="3328598" y="194388"/>
            <a:ext cx="692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/>
              <a:t>Ridge Regression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14BA3-8D74-7FB5-A4BB-D2C33341EFC3}"/>
              </a:ext>
            </a:extLst>
          </p:cNvPr>
          <p:cNvSpPr txBox="1"/>
          <p:nvPr/>
        </p:nvSpPr>
        <p:spPr>
          <a:xfrm>
            <a:off x="2097600" y="1001590"/>
            <a:ext cx="8532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- Top effective features:</a:t>
            </a:r>
          </a:p>
          <a:p>
            <a:r>
              <a:rPr lang="en-CA"/>
              <a:t>	- the response of days t-3 to t-1</a:t>
            </a:r>
          </a:p>
          <a:p>
            <a:r>
              <a:rPr lang="en-CA"/>
              <a:t>	- Surface condition of day t-1</a:t>
            </a:r>
          </a:p>
          <a:p>
            <a:r>
              <a:rPr lang="en-CA"/>
              <a:t>	- Snowy weather of day t-1</a:t>
            </a:r>
          </a:p>
          <a:p>
            <a:r>
              <a:rPr lang="en-CA"/>
              <a:t>	- Light injuries of day t-1</a:t>
            </a:r>
          </a:p>
          <a:p>
            <a:pPr marL="285750" indent="-285750">
              <a:buFontTx/>
              <a:buChar char="-"/>
            </a:pPr>
            <a:r>
              <a:rPr lang="en-CA"/>
              <a:t>The residual’s variance was reduce by 27.6% (test set) and hence we reduce the original data’s variance by 89%</a:t>
            </a:r>
          </a:p>
          <a:p>
            <a:pPr marL="285750" indent="-285750">
              <a:buFontTx/>
              <a:buChar char="-"/>
            </a:pPr>
            <a:r>
              <a:rPr lang="en-CA"/>
              <a:t>The model achieved R^2 of 0.29 and .34 for the test and train datasets respectively.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53B4E-72C0-3AE0-0C9F-4C394828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2" y="3586912"/>
            <a:ext cx="9317547" cy="30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BD56D-991A-FEDC-176B-56DB10C7158B}"/>
              </a:ext>
            </a:extLst>
          </p:cNvPr>
          <p:cNvSpPr txBox="1"/>
          <p:nvPr/>
        </p:nvSpPr>
        <p:spPr>
          <a:xfrm>
            <a:off x="640415" y="334034"/>
            <a:ext cx="4534047" cy="13255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>
                <a:latin typeface="+mj-lt"/>
                <a:ea typeface="+mj-ea"/>
                <a:cs typeface="+mj-cs"/>
              </a:rPr>
              <a:t>Artificial Neural Networks</a:t>
            </a:r>
            <a:endParaRPr lang="en-US" sz="2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spc="-5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081A9E-ED8D-77D5-2816-74189BE3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337886"/>
            <a:ext cx="5451627" cy="1417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7E747-01B4-E232-CE18-AFF2C79393EC}"/>
              </a:ext>
            </a:extLst>
          </p:cNvPr>
          <p:cNvSpPr txBox="1"/>
          <p:nvPr/>
        </p:nvSpPr>
        <p:spPr>
          <a:xfrm>
            <a:off x="956365" y="2761914"/>
            <a:ext cx="4925123" cy="38549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102870" indent="-28575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/>
              <a:t>X*w +b = z</a:t>
            </a:r>
          </a:p>
          <a:p>
            <a:pPr marL="102870" indent="-28575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/>
              <a:t>Pass z into activation function:  σ(z) = a</a:t>
            </a:r>
          </a:p>
          <a:p>
            <a:pPr marL="102870" indent="-28575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/>
              <a:t>Y represents the true value, and a represents the predicted value </a:t>
            </a:r>
          </a:p>
          <a:p>
            <a:pPr marL="102870" indent="-285750"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E8E82B2-7500-87A6-8C85-339F81B4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7" y="4276375"/>
            <a:ext cx="3541210" cy="10930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328F76-E5E5-7B82-A3F2-41915F7A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98" y="2756893"/>
            <a:ext cx="3941956" cy="159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30706-6C92-2C99-C090-1A807F9AA7DB}"/>
              </a:ext>
            </a:extLst>
          </p:cNvPr>
          <p:cNvSpPr txBox="1"/>
          <p:nvPr/>
        </p:nvSpPr>
        <p:spPr>
          <a:xfrm>
            <a:off x="954507" y="5436269"/>
            <a:ext cx="97916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Source from </a:t>
            </a:r>
            <a:r>
              <a:rPr lang="en-US" sz="1200" err="1">
                <a:ea typeface="+mn-lt"/>
                <a:cs typeface="+mn-lt"/>
              </a:rPr>
              <a:t>JosePortilla</a:t>
            </a:r>
            <a:r>
              <a:rPr lang="en-US" sz="1200">
                <a:ea typeface="+mn-lt"/>
                <a:cs typeface="+mn-lt"/>
              </a:rPr>
              <a:t>: </a:t>
            </a:r>
          </a:p>
          <a:p>
            <a:r>
              <a:rPr lang="en-US" sz="1200">
                <a:ea typeface="+mn-lt"/>
                <a:cs typeface="+mn-lt"/>
                <a:hlinkClick r:id="rId5"/>
              </a:rPr>
              <a:t>https://docs.google.com/presentation/d/12oUP2g7gqpPBdZcmzuqH8_ttnzosOKA2cZKbOFJyPKU/edit#slide=id.g73ebe5debd_0_2139</a:t>
            </a:r>
            <a:endParaRPr lang="en-US" sz="1200">
              <a:ea typeface="+mn-lt"/>
              <a:cs typeface="+mn-lt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63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8927A23-C492-B5B0-3302-D687194E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8" y="1372776"/>
            <a:ext cx="3347224" cy="145473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E8F7C05-9DCB-5528-24B3-6DFC210A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3274905"/>
            <a:ext cx="3793273" cy="1404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E62AA-43D2-238D-F8B0-BEB135745289}"/>
              </a:ext>
            </a:extLst>
          </p:cNvPr>
          <p:cNvSpPr txBox="1"/>
          <p:nvPr/>
        </p:nvSpPr>
        <p:spPr>
          <a:xfrm>
            <a:off x="6155473" y="654205"/>
            <a:ext cx="4880516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err="1">
                <a:solidFill>
                  <a:srgbClr val="000000"/>
                </a:solidFill>
                <a:latin typeface="Century Schoolbook"/>
              </a:rPr>
              <a:t>Backpropogation</a:t>
            </a:r>
            <a:r>
              <a:rPr lang="en-US" sz="2400" b="1" u="sng">
                <a:solidFill>
                  <a:srgbClr val="000000"/>
                </a:solidFill>
                <a:latin typeface="Century Schoolbook"/>
              </a:rPr>
              <a:t>: </a:t>
            </a:r>
          </a:p>
          <a:p>
            <a:endParaRPr lang="en-US" sz="2000">
              <a:solidFill>
                <a:srgbClr val="000000"/>
              </a:solidFill>
              <a:latin typeface="Century Schoolbook"/>
            </a:endParaRPr>
          </a:p>
          <a:p>
            <a:r>
              <a:rPr lang="en-US" sz="2000">
                <a:solidFill>
                  <a:srgbClr val="000000"/>
                </a:solidFill>
                <a:latin typeface="Century Schoolbook"/>
              </a:rPr>
              <a:t>Main Idea</a:t>
            </a:r>
            <a:endParaRPr lang="en-US"/>
          </a:p>
          <a:p>
            <a:r>
              <a:rPr lang="en-US" sz="2000">
                <a:solidFill>
                  <a:srgbClr val="434343"/>
                </a:solidFill>
                <a:latin typeface="Century Schoolbook"/>
              </a:rPr>
              <a:t>-we can use the gradient to go back through the network and adjust our weights and biases to minimize the output of the error vector on the last output layer.</a:t>
            </a:r>
          </a:p>
          <a:p>
            <a:endParaRPr lang="en-US" sz="2000" b="1">
              <a:solidFill>
                <a:srgbClr val="434343"/>
              </a:solidFill>
              <a:latin typeface="Century Schoolbook"/>
            </a:endParaRPr>
          </a:p>
          <a:p>
            <a:r>
              <a:rPr lang="en-US" sz="1600" b="1" i="1">
                <a:solidFill>
                  <a:srgbClr val="434343"/>
                </a:solidFill>
                <a:latin typeface="Century Schoolbook"/>
              </a:rPr>
              <a:t>(Since we are dealing with N-dimensional vectors, the notation change from derivative to gradient) 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0AE2BF5-2A7F-D82D-05D9-003D0AAE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34" y="3911103"/>
            <a:ext cx="2743200" cy="6527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44E2697-9D7B-A1AE-CA32-53111B04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70" y="2284883"/>
            <a:ext cx="2743200" cy="652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3CA9F2-77FD-2FA7-B74B-D2051742CBF2}"/>
              </a:ext>
            </a:extLst>
          </p:cNvPr>
          <p:cNvSpPr txBox="1"/>
          <p:nvPr/>
        </p:nvSpPr>
        <p:spPr>
          <a:xfrm>
            <a:off x="1004639" y="5285874"/>
            <a:ext cx="97916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Source from </a:t>
            </a:r>
            <a:r>
              <a:rPr lang="en-US" sz="1200" err="1">
                <a:ea typeface="+mn-lt"/>
                <a:cs typeface="+mn-lt"/>
              </a:rPr>
              <a:t>JosePortilla</a:t>
            </a:r>
            <a:r>
              <a:rPr lang="en-US" sz="1200">
                <a:ea typeface="+mn-lt"/>
                <a:cs typeface="+mn-lt"/>
              </a:rPr>
              <a:t>: </a:t>
            </a:r>
          </a:p>
          <a:p>
            <a:r>
              <a:rPr lang="en-US" sz="1200">
                <a:ea typeface="+mn-lt"/>
                <a:cs typeface="+mn-lt"/>
                <a:hlinkClick r:id="rId5"/>
              </a:rPr>
              <a:t>https://docs.google.com/presentation/d/12oUP2g7gqpPBdZcmzuqH8_ttnzosOKA2cZKbOFJyPKU/edit#slide=id.g73ebe5debd_0_2139</a:t>
            </a:r>
            <a:endParaRPr lang="en-US" sz="1200">
              <a:ea typeface="+mn-lt"/>
              <a:cs typeface="+mn-lt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934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74A07F27-C8AA-DB38-104A-42438781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1" y="1478199"/>
            <a:ext cx="4425175" cy="2572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0B025-CB55-8152-D41A-254D7A243252}"/>
              </a:ext>
            </a:extLst>
          </p:cNvPr>
          <p:cNvSpPr txBox="1"/>
          <p:nvPr/>
        </p:nvSpPr>
        <p:spPr>
          <a:xfrm>
            <a:off x="951571" y="663497"/>
            <a:ext cx="5791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Recurrent Neural Networks 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1407-43A4-D7F1-5920-C9EAB7D110AA}"/>
              </a:ext>
            </a:extLst>
          </p:cNvPr>
          <p:cNvSpPr txBox="1"/>
          <p:nvPr/>
        </p:nvSpPr>
        <p:spPr>
          <a:xfrm>
            <a:off x="6146180" y="1481254"/>
            <a:ext cx="488051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Inter"/>
              </a:rPr>
              <a:t>Vanishing Gradient Problem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Inter"/>
              </a:rPr>
              <a:t>Recurrent neural networks behave differently since the hidden layer of one observation is used to train the hidden layer of the next observation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rgbClr val="333333"/>
                </a:solidFill>
                <a:latin typeface="Inter"/>
              </a:rPr>
              <a:t>Wrec</a:t>
            </a:r>
            <a:r>
              <a:rPr lang="en-US">
                <a:solidFill>
                  <a:srgbClr val="333333"/>
                </a:solidFill>
                <a:latin typeface="Inter"/>
              </a:rPr>
              <a:t> &lt; 1, vanishing gradient problem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rgbClr val="333333"/>
                </a:solidFill>
                <a:latin typeface="Inter"/>
              </a:rPr>
              <a:t>Wrec</a:t>
            </a:r>
            <a:r>
              <a:rPr lang="en-US">
                <a:solidFill>
                  <a:srgbClr val="333333"/>
                </a:solidFill>
                <a:latin typeface="Inter"/>
              </a:rPr>
              <a:t>  &gt; 1, 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111221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FA4B393-C522-D4A5-745D-047CA99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11" y="2019515"/>
            <a:ext cx="9716021" cy="3434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68D38-8EB6-70CB-4F57-A7B4DB36CDAF}"/>
              </a:ext>
            </a:extLst>
          </p:cNvPr>
          <p:cNvSpPr txBox="1"/>
          <p:nvPr/>
        </p:nvSpPr>
        <p:spPr>
          <a:xfrm>
            <a:off x="828730" y="1047806"/>
            <a:ext cx="70959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Recurrent Neural Networks - LSTMs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CC01F-4817-5845-F58E-F7C9E5CBD68D}"/>
              </a:ext>
            </a:extLst>
          </p:cNvPr>
          <p:cNvSpPr txBox="1"/>
          <p:nvPr/>
        </p:nvSpPr>
        <p:spPr>
          <a:xfrm>
            <a:off x="1258865" y="5246318"/>
            <a:ext cx="60730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Source from :  </a:t>
            </a:r>
            <a:r>
              <a:rPr lang="en-US" sz="1100">
                <a:hlinkClick r:id="rId3"/>
              </a:rPr>
              <a:t>https://colah.github.io/posts/2015-08-Understanding-LSTMs/</a:t>
            </a:r>
            <a:endParaRPr lang="en-US"/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6345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D7B817-6658-466D-B7F8-851ED5C3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C23C1A9-F93B-4CA9-AAAA-50D11F4FC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29839-E056-5A3E-A5F9-9D3618F7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942" y="365760"/>
            <a:ext cx="5825025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I. Motivations</a:t>
            </a:r>
          </a:p>
        </p:txBody>
      </p:sp>
      <p:pic>
        <p:nvPicPr>
          <p:cNvPr id="9" name="Picture 9" descr="A picture containing text, outdoor, sign, orange&#10;&#10;Description automatically generated">
            <a:extLst>
              <a:ext uri="{FF2B5EF4-FFF2-40B4-BE49-F238E27FC236}">
                <a16:creationId xmlns:a16="http://schemas.microsoft.com/office/drawing/2014/main" id="{3A0DCFFA-47F5-5631-BF2B-D29A54B7FC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050" r="8023" b="-3"/>
          <a:stretch/>
        </p:blipFill>
        <p:spPr>
          <a:xfrm>
            <a:off x="20" y="10"/>
            <a:ext cx="4653291" cy="2615174"/>
          </a:xfrm>
          <a:prstGeom prst="rect">
            <a:avLst/>
          </a:prstGeom>
        </p:spPr>
      </p:pic>
      <p:pic>
        <p:nvPicPr>
          <p:cNvPr id="17" name="Picture 17" descr="Shape&#10;&#10;Description automatically generated">
            <a:extLst>
              <a:ext uri="{FF2B5EF4-FFF2-40B4-BE49-F238E27FC236}">
                <a16:creationId xmlns:a16="http://schemas.microsoft.com/office/drawing/2014/main" id="{5332D7EE-8308-2C56-8207-46BDC27EE97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7111" r="3" b="13689"/>
          <a:stretch/>
        </p:blipFill>
        <p:spPr>
          <a:xfrm>
            <a:off x="1972" y="2776050"/>
            <a:ext cx="4651339" cy="408194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5846E-F3B9-7ED6-F4EC-5E6782C9C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943" y="1828800"/>
            <a:ext cx="5825024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/>
            <a:r>
              <a:rPr lang="en-US"/>
              <a:t>-Montreal is infamous of its bad road conditions and tremendous amount of road constructions.</a:t>
            </a:r>
          </a:p>
          <a:p>
            <a:pPr indent="-182880"/>
            <a:r>
              <a:rPr lang="en-US"/>
              <a:t>- "Orange cone" city </a:t>
            </a:r>
          </a:p>
          <a:p>
            <a:pPr indent="-182880"/>
            <a:r>
              <a:rPr lang="en-US"/>
              <a:t>- To help our community, we initiatively thought to predict roads conditions across Montreal. </a:t>
            </a:r>
          </a:p>
        </p:txBody>
      </p:sp>
    </p:spTree>
    <p:extLst>
      <p:ext uri="{BB962C8B-B14F-4D97-AF65-F5344CB8AC3E}">
        <p14:creationId xmlns:p14="http://schemas.microsoft.com/office/powerpoint/2010/main" val="172099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E27F1-7BC3-CF07-4E56-959BEC29E5C2}"/>
              </a:ext>
            </a:extLst>
          </p:cNvPr>
          <p:cNvSpPr txBox="1"/>
          <p:nvPr/>
        </p:nvSpPr>
        <p:spPr>
          <a:xfrm>
            <a:off x="705633" y="246345"/>
            <a:ext cx="9757775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800" b="1" u="sng">
                <a:cs typeface="Segoe UI"/>
              </a:rPr>
              <a:t>LSTM (Univariate)</a:t>
            </a:r>
            <a:endParaRPr lang="en-CA" sz="2800" u="sng">
              <a:cs typeface="Segoe UI"/>
            </a:endParaRPr>
          </a:p>
          <a:p>
            <a:endParaRPr lang="en-CA">
              <a:cs typeface="Segoe UI"/>
            </a:endParaRPr>
          </a:p>
          <a:p>
            <a:r>
              <a:rPr lang="en-CA">
                <a:cs typeface="Segoe UI"/>
              </a:rPr>
              <a:t>Objective: 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r>
              <a:rPr lang="en-CA">
                <a:cs typeface="Segoe UI"/>
              </a:rPr>
              <a:t> - Model and Forecast the number of accidents per day </a:t>
            </a:r>
            <a:endParaRPr lang="en-US">
              <a:cs typeface="Segoe UI"/>
            </a:endParaRPr>
          </a:p>
          <a:p>
            <a:r>
              <a:rPr lang="en-CA">
                <a:cs typeface="Segoe UI"/>
              </a:rPr>
              <a:t> - Input: past number of accident (lags: t = 3, 7, 28, 90....) </a:t>
            </a:r>
            <a:endParaRPr lang="en-US">
              <a:cs typeface="Segoe UI"/>
            </a:endParaRPr>
          </a:p>
          <a:p>
            <a:r>
              <a:rPr lang="en-CA">
                <a:cs typeface="Segoe UI"/>
              </a:rPr>
              <a:t> - Output: Number of accidents that will happen tomorrow</a:t>
            </a:r>
            <a:endParaRPr lang="en-US">
              <a:cs typeface="Segoe U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A719FF2-DC30-3938-59A4-6405DF0C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3" y="2251393"/>
            <a:ext cx="6166980" cy="4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E27F1-7BC3-CF07-4E56-959BEC29E5C2}"/>
              </a:ext>
            </a:extLst>
          </p:cNvPr>
          <p:cNvSpPr txBox="1"/>
          <p:nvPr/>
        </p:nvSpPr>
        <p:spPr>
          <a:xfrm>
            <a:off x="705633" y="246345"/>
            <a:ext cx="10311007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800" b="1" u="sng">
                <a:cs typeface="Segoe UI"/>
              </a:rPr>
              <a:t>LSTM (Multivariate)</a:t>
            </a:r>
            <a:endParaRPr lang="en-CA" sz="2800" u="sng">
              <a:cs typeface="Segoe UI"/>
            </a:endParaRPr>
          </a:p>
          <a:p>
            <a:endParaRPr lang="en-CA">
              <a:cs typeface="Segoe UI"/>
            </a:endParaRPr>
          </a:p>
          <a:p>
            <a:r>
              <a:rPr lang="en-CA">
                <a:cs typeface="Segoe UI"/>
              </a:rPr>
              <a:t>Objective: 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r>
              <a:rPr lang="en-CA">
                <a:cs typeface="Segoe UI"/>
              </a:rPr>
              <a:t> - Model and Forecast the number of accidents per day </a:t>
            </a:r>
            <a:endParaRPr lang="en-US">
              <a:cs typeface="Segoe UI"/>
            </a:endParaRPr>
          </a:p>
          <a:p>
            <a:r>
              <a:rPr lang="en-CA">
                <a:cs typeface="Segoe UI"/>
              </a:rPr>
              <a:t> - Input: past number of accident (lags: t = 3, 7, 28, 90....) and other 55 features from aggregate data</a:t>
            </a:r>
            <a:endParaRPr lang="en-US">
              <a:cs typeface="Segoe UI"/>
            </a:endParaRPr>
          </a:p>
          <a:p>
            <a:r>
              <a:rPr lang="en-CA">
                <a:cs typeface="Segoe UI"/>
              </a:rPr>
              <a:t> - Output: Number of accidents that will happen tomorrow</a:t>
            </a:r>
            <a:endParaRPr lang="en-US">
              <a:cs typeface="Segoe UI"/>
            </a:endParaRP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D0E1A28-586C-4E57-FF20-C9F61907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9" y="2493852"/>
            <a:ext cx="6229356" cy="40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70B57-51F0-F885-C379-491D49BF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br>
              <a:rPr lang="en-US" sz="3400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IV. Model Evaluation</a:t>
            </a:r>
            <a:br>
              <a:rPr lang="en-US" sz="3400" b="1">
                <a:solidFill>
                  <a:srgbClr val="FFFFFF"/>
                </a:solidFill>
              </a:rPr>
            </a:br>
            <a:br>
              <a:rPr lang="en-US" sz="3400">
                <a:solidFill>
                  <a:srgbClr val="FFFFFF"/>
                </a:solidFill>
              </a:rPr>
            </a:br>
            <a:br>
              <a:rPr lang="en-US" sz="3400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7CA0A7-8106-3716-A3B0-FEB24842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5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64ECA1-642C-C814-9D09-0463C2B06EA4}"/>
              </a:ext>
            </a:extLst>
          </p:cNvPr>
          <p:cNvSpPr txBox="1"/>
          <p:nvPr/>
        </p:nvSpPr>
        <p:spPr>
          <a:xfrm>
            <a:off x="765717" y="756425"/>
            <a:ext cx="39140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Mean Squared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A1F61-D3AD-319E-2B0B-DCC424B34DE4}"/>
              </a:ext>
            </a:extLst>
          </p:cNvPr>
          <p:cNvSpPr txBox="1"/>
          <p:nvPr/>
        </p:nvSpPr>
        <p:spPr>
          <a:xfrm>
            <a:off x="769202" y="2590567"/>
            <a:ext cx="49269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LSTM univariate: 139.25 (the best)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LSTM Multivariate: 70.3 (the best)</a:t>
            </a:r>
            <a:endParaRPr lang="en-US"/>
          </a:p>
          <a:p>
            <a:endParaRPr lang="en-US"/>
          </a:p>
        </p:txBody>
      </p:sp>
      <p:pic>
        <p:nvPicPr>
          <p:cNvPr id="11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41E70E0-930D-74B0-33F8-0BBFEF92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8" y="1246960"/>
            <a:ext cx="3541210" cy="10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70B57-51F0-F885-C379-491D49BF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br>
              <a:rPr lang="en-US" sz="3400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V. Conclusion</a:t>
            </a:r>
            <a:br>
              <a:rPr lang="en-US" sz="3400" b="1">
                <a:solidFill>
                  <a:srgbClr val="FFFFFF"/>
                </a:solidFill>
              </a:rPr>
            </a:br>
            <a:br>
              <a:rPr lang="en-US" sz="3400">
                <a:solidFill>
                  <a:srgbClr val="FFFFFF"/>
                </a:solidFill>
              </a:rPr>
            </a:br>
            <a:br>
              <a:rPr lang="en-US" sz="3400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D268790D-71A0-AB38-1AD9-4ED04D3D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3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D5537-9711-9ABD-BEC1-0F75EC96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Feasibility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0431D1-25A6-9910-A99C-200F220E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6415300" cy="5556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/>
            <a:r>
              <a:rPr lang="en-US" sz="2400" b="1" u="sng"/>
              <a:t>Road Conditions Forecasting: </a:t>
            </a:r>
          </a:p>
          <a:p>
            <a:pPr indent="-182880"/>
            <a:r>
              <a:rPr lang="en-US" sz="2400">
                <a:ea typeface="+mn-lt"/>
                <a:cs typeface="+mn-lt"/>
              </a:rPr>
              <a:t>Difficulties: </a:t>
            </a:r>
            <a:endParaRPr lang="en-US">
              <a:ea typeface="+mn-lt"/>
              <a:cs typeface="+mn-lt"/>
            </a:endParaRPr>
          </a:p>
          <a:p>
            <a:pPr indent="-182880"/>
            <a:r>
              <a:rPr lang="en-US" sz="2400"/>
              <a:t>-thousands of streets, intersections, and </a:t>
            </a:r>
            <a:r>
              <a:rPr lang="en-US" sz="2400" err="1"/>
              <a:t>blvds</a:t>
            </a:r>
            <a:r>
              <a:rPr lang="en-US" sz="2400"/>
              <a:t>.</a:t>
            </a:r>
          </a:p>
          <a:p>
            <a:pPr indent="-182880"/>
            <a:r>
              <a:rPr lang="en-US" sz="2400"/>
              <a:t>-Cannot identify the streets and its associated name on the map.</a:t>
            </a:r>
          </a:p>
          <a:p>
            <a:pPr indent="-182880"/>
            <a:r>
              <a:rPr lang="en-US" sz="2400"/>
              <a:t>-limited amount of available datasets.</a:t>
            </a:r>
          </a:p>
          <a:p>
            <a:pPr indent="-182880"/>
            <a:r>
              <a:rPr lang="en-US" sz="2400"/>
              <a:t>-Too expensive to acquire advanced data.</a:t>
            </a:r>
          </a:p>
          <a:p>
            <a:pPr indent="-18288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4503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Alternativity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364ECB-FE72-1E24-B0EE-59A4A0155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6335472" cy="5556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/>
            <a:r>
              <a:rPr lang="en-US" sz="2400" b="1" u="sng"/>
              <a:t>Montreal Road Accidents Forecast</a:t>
            </a:r>
          </a:p>
          <a:p>
            <a:pPr indent="-182880"/>
            <a:r>
              <a:rPr lang="en-US" sz="2400"/>
              <a:t>- Car collision data --- Montreal open data</a:t>
            </a:r>
          </a:p>
          <a:p>
            <a:pPr indent="-182880"/>
            <a:r>
              <a:rPr lang="en-US" sz="2400"/>
              <a:t>- Weather dataset --- Environment Canada</a:t>
            </a:r>
          </a:p>
          <a:p>
            <a:pPr indent="-182880"/>
            <a:r>
              <a:rPr lang="en-US" sz="2400"/>
              <a:t>- Our Target: </a:t>
            </a:r>
            <a:r>
              <a:rPr lang="en-US" sz="2400" b="1" i="1"/>
              <a:t>Forecast the number of road accidents </a:t>
            </a:r>
          </a:p>
        </p:txBody>
      </p:sp>
    </p:spTree>
    <p:extLst>
      <p:ext uri="{BB962C8B-B14F-4D97-AF65-F5344CB8AC3E}">
        <p14:creationId xmlns:p14="http://schemas.microsoft.com/office/powerpoint/2010/main" val="337312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70B57-51F0-F885-C379-491D49BF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132" y="1968136"/>
            <a:ext cx="5238464" cy="24982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200"/>
            </a:br>
            <a:r>
              <a:rPr lang="en-US" sz="4400" b="1"/>
              <a:t>II. Features Overview</a:t>
            </a:r>
            <a:br>
              <a:rPr lang="en-US" sz="4400" b="1"/>
            </a:br>
            <a:br>
              <a:rPr lang="en-US" sz="3200"/>
            </a:br>
            <a:br>
              <a:rPr lang="en-US" sz="3200"/>
            </a:br>
            <a:r>
              <a:rPr lang="en-US" sz="2700"/>
              <a:t>- Time variables</a:t>
            </a:r>
            <a:br>
              <a:rPr lang="en-US" sz="2700"/>
            </a:br>
            <a:r>
              <a:rPr lang="en-US" sz="2700"/>
              <a:t>- Loss and Damages</a:t>
            </a:r>
            <a:br>
              <a:rPr lang="en-US" sz="2700"/>
            </a:br>
            <a:r>
              <a:rPr lang="en-US" sz="2700"/>
              <a:t>- Accident Nature</a:t>
            </a:r>
            <a:br>
              <a:rPr lang="en-US" sz="2700"/>
            </a:br>
            <a:r>
              <a:rPr lang="en-US" sz="2700"/>
              <a:t>- Location Variable</a:t>
            </a:r>
          </a:p>
        </p:txBody>
      </p:sp>
      <p:pic>
        <p:nvPicPr>
          <p:cNvPr id="14" name="Picture 14" descr="Shape&#10;&#10;Description automatically generated">
            <a:extLst>
              <a:ext uri="{FF2B5EF4-FFF2-40B4-BE49-F238E27FC236}">
                <a16:creationId xmlns:a16="http://schemas.microsoft.com/office/drawing/2014/main" id="{EA83A519-6BCE-6903-C09A-D94AFA01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1236011"/>
            <a:ext cx="6081485" cy="19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3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Time Variables</a:t>
            </a:r>
            <a:br>
              <a:rPr lang="en-US" sz="3200" b="1">
                <a:solidFill>
                  <a:srgbClr val="FFFFFF"/>
                </a:solidFill>
              </a:rPr>
            </a:br>
            <a:br>
              <a:rPr lang="en-US" sz="3200" b="1"/>
            </a:br>
            <a:r>
              <a:rPr lang="en-US" sz="2000" b="1">
                <a:solidFill>
                  <a:srgbClr val="FFFFFF"/>
                </a:solidFill>
              </a:rPr>
              <a:t>-year</a:t>
            </a: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-week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-date</a:t>
            </a: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-hour</a:t>
            </a:r>
            <a:br>
              <a:rPr lang="en-US" sz="2000" b="1">
                <a:solidFill>
                  <a:srgbClr val="FFFFFF"/>
                </a:solidFill>
              </a:rPr>
            </a:br>
            <a:endParaRPr lang="en-US" sz="2000" b="1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68CE95E-7D1E-CC6B-858C-F86B6A38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029" y="71225"/>
            <a:ext cx="4753428" cy="3290931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521906-0168-4742-FC42-A78E7774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46" y="3357582"/>
            <a:ext cx="5132020" cy="35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Loss and Damages</a:t>
            </a:r>
            <a:br>
              <a:rPr lang="en-US" sz="3200" b="1">
                <a:solidFill>
                  <a:srgbClr val="FFFFFF"/>
                </a:solidFill>
              </a:rPr>
            </a:br>
            <a:br>
              <a:rPr lang="en-US" sz="3200" b="1"/>
            </a:br>
            <a:r>
              <a:rPr lang="en-US" sz="2000" b="1">
                <a:solidFill>
                  <a:srgbClr val="FFFFFF"/>
                </a:solidFill>
              </a:rPr>
              <a:t>-Deadly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-Severe Injury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-Light Injury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-Material Damage Low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-Material Damage High</a:t>
            </a:r>
            <a:br>
              <a:rPr lang="en-US" sz="3200" b="1"/>
            </a:br>
            <a:endParaRPr lang="en-US" sz="2000" b="1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17E6762D-8B12-F1EC-5E56-5B6FB8C6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3" y="236326"/>
            <a:ext cx="6705600" cy="251003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403AB54-CDF6-64F1-0022-43BDD2C2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57" y="2662722"/>
            <a:ext cx="3528060" cy="2050716"/>
          </a:xfrm>
          <a:prstGeom prst="rect">
            <a:avLst/>
          </a:prstGeom>
        </p:spPr>
      </p:pic>
      <p:pic>
        <p:nvPicPr>
          <p:cNvPr id="11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C70B81-4EBF-9538-7DAD-46E59B7A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886" y="4619025"/>
            <a:ext cx="3127827" cy="2039550"/>
          </a:xfrm>
          <a:prstGeom prst="rect">
            <a:avLst/>
          </a:prstGeom>
        </p:spPr>
      </p:pic>
      <p:pic>
        <p:nvPicPr>
          <p:cNvPr id="13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B421B00-067F-4543-FF67-AEB20CCE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972" y="4792866"/>
            <a:ext cx="3111062" cy="1799457"/>
          </a:xfrm>
          <a:prstGeom prst="rect">
            <a:avLst/>
          </a:prstGeom>
        </p:spPr>
      </p:pic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BE0F70-6090-EC27-1238-F27E07CDE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852" y="2801110"/>
            <a:ext cx="2972843" cy="17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A0C98-8A52-32BD-F138-7D85713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Accidents Nature</a:t>
            </a:r>
            <a:br>
              <a:rPr lang="en-US" sz="3200" b="1"/>
            </a:br>
            <a:br>
              <a:rPr lang="en-US" sz="3200" b="1"/>
            </a:br>
            <a:r>
              <a:rPr lang="en-US" sz="2000" b="1">
                <a:solidFill>
                  <a:srgbClr val="FFFFFF"/>
                </a:solidFill>
              </a:rPr>
              <a:t>- Weather Conditions </a:t>
            </a: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- Surface Conditions </a:t>
            </a: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- Moving subjects </a:t>
            </a:r>
            <a:br>
              <a:rPr lang="en-US" sz="2000" b="1"/>
            </a:br>
            <a:r>
              <a:rPr lang="en-US" sz="2000" b="1">
                <a:solidFill>
                  <a:srgbClr val="FFFFFF"/>
                </a:solidFill>
              </a:rPr>
              <a:t>- Auto-Speed</a:t>
            </a:r>
            <a:br>
              <a:rPr lang="en-US" sz="2000" b="1"/>
            </a:br>
            <a:endParaRPr lang="en-US" sz="2000" b="1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7A35E-F7A4-A337-2E97-57860EDA18BE}"/>
              </a:ext>
            </a:extLst>
          </p:cNvPr>
          <p:cNvSpPr txBox="1"/>
          <p:nvPr/>
        </p:nvSpPr>
        <p:spPr>
          <a:xfrm>
            <a:off x="4700261" y="1203412"/>
            <a:ext cx="628180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Some facts: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than 60 percent of road accidents happened during the clear daytime.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than 70 percent of Death occurred where the road surfaces are dry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than 80 percent of road accidents happened in residential &amp; </a:t>
            </a:r>
            <a:r>
              <a:rPr lang="en-US" err="1"/>
              <a:t>commerical</a:t>
            </a:r>
            <a:r>
              <a:rPr lang="en-US"/>
              <a:t> areas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Car accidents happened at an average speed of 46.5 km/h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12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{5ED5C1C2-F4AB-435F-9C45-9FB610F84AD1}tf89080264_win32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View</vt:lpstr>
      <vt:lpstr>Brush</vt:lpstr>
      <vt:lpstr>Montreal Road Accidents Study</vt:lpstr>
      <vt:lpstr>Agenda</vt:lpstr>
      <vt:lpstr>I. Motivations</vt:lpstr>
      <vt:lpstr>Feasibility</vt:lpstr>
      <vt:lpstr>Alternativity</vt:lpstr>
      <vt:lpstr> II. Features Overview   - Time variables - Loss and Damages - Accident Nature - Location Variable</vt:lpstr>
      <vt:lpstr>Time Variables  -year -week -date -hour </vt:lpstr>
      <vt:lpstr>Loss and Damages  -Deadly -Severe Injury -Light Injury -Material Damage Low -Material Damage High </vt:lpstr>
      <vt:lpstr>Accidents Nature  - Weather Conditions  - Surface Conditions  - Moving subjects  - Auto-Speed </vt:lpstr>
      <vt:lpstr>Location Variables   -Longitude -Latitude </vt:lpstr>
      <vt:lpstr>Aggregate Data  </vt:lpstr>
      <vt:lpstr> III. Methodology  -Multi-Seasonality-Trend Decomposition Using Losses (STL) and Ridge Regression  -Recurrent Neural Networks – Long short-term memory (LSTM) : Multivariate &amp; Univariate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Injury type by year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Model Evaluation   </vt:lpstr>
      <vt:lpstr>PowerPoint Presentation</vt:lpstr>
      <vt:lpstr> V. Conclusion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</dc:title>
  <dc:creator>Khaled Fouda</dc:creator>
  <cp:revision>4</cp:revision>
  <dcterms:created xsi:type="dcterms:W3CDTF">2022-06-26T02:05:54Z</dcterms:created>
  <dcterms:modified xsi:type="dcterms:W3CDTF">2022-06-30T20:51:59Z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